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46" r:id="rId2"/>
    <p:sldId id="347" r:id="rId3"/>
    <p:sldId id="348" r:id="rId4"/>
    <p:sldId id="349" r:id="rId5"/>
    <p:sldId id="340" r:id="rId6"/>
    <p:sldId id="344" r:id="rId7"/>
    <p:sldId id="341" r:id="rId8"/>
    <p:sldId id="342" r:id="rId9"/>
    <p:sldId id="343" r:id="rId10"/>
    <p:sldId id="345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k Here" id="{666CE42E-1848-4D97-828E-465A77D9B628}">
          <p14:sldIdLst>
            <p14:sldId id="346"/>
            <p14:sldId id="347"/>
            <p14:sldId id="348"/>
            <p14:sldId id="349"/>
          </p14:sldIdLst>
        </p14:section>
        <p14:section name="PROJECT - Ready" id="{859DF9DE-AD91-4107-B8AE-F862B331AAA9}">
          <p14:sldIdLst>
            <p14:sldId id="340"/>
            <p14:sldId id="344"/>
            <p14:sldId id="341"/>
            <p14:sldId id="342"/>
            <p14:sldId id="343"/>
            <p14:sldId id="345"/>
          </p14:sldIdLst>
        </p14:section>
        <p14:section name="ASSETS:" id="{76192634-DE3D-4C71-8A63-027390CD7133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717" autoAdjust="0"/>
    <p:restoredTop sz="92244" autoAdjust="0"/>
  </p:normalViewPr>
  <p:slideViewPr>
    <p:cSldViewPr snapToGrid="0">
      <p:cViewPr>
        <p:scale>
          <a:sx n="33" d="100"/>
          <a:sy n="33" d="100"/>
        </p:scale>
        <p:origin x="778" y="18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D3D2-54F6-46D4-8D5A-47949BA22D59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3C465-BD04-4B37-9E47-EDC350A63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3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3C465-BD04-4B37-9E47-EDC350A63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00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C465-BD04-4B37-9E47-EDC350A635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0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C465-BD04-4B37-9E47-EDC350A635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4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3C465-BD04-4B37-9E47-EDC350A63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01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3C465-BD04-4B37-9E47-EDC350A63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778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3C465-BD04-4B37-9E47-EDC350A63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12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C465-BD04-4B37-9E47-EDC350A635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3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C465-BD04-4B37-9E47-EDC350A635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8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C465-BD04-4B37-9E47-EDC350A635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6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C465-BD04-4B37-9E47-EDC350A635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3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Diet: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are beneficial insects for gardens and agriculture because they are voracious predators of aphids and other small insects that can be harmful to plants. A single ladybug can consume hundreds of aphids in a day.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Defensive Mechanism: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When threatened, ladybugs can secrete a yellow, foul-tasting fluid from their joints, deterring predators.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Hibernation: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Ladybugs often hibernate in large groups during the winter. They may seek shelter in natural or man-made structures, such as tree bark or buildings.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Longevity: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lifespan of a ladybug varies depending on species and environmental conditions. On average, they may live for several weeks to a few months.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C465-BD04-4B37-9E47-EDC350A635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1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2085-F8D9-5206-CF25-968B3B119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29716-1CBA-D819-5FA0-3A82353A5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BD0E2-5C9D-7627-B5DA-57F308AF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89B9-BA4A-96FF-7452-8DDF270A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C360E-7320-47FA-EC24-8064919D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65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993A-85EB-8DCE-600B-9227006A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AC660-C375-4757-371F-43A915460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FCEE1-C255-F70B-B0A5-3F8CCF48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5EBA-C52B-B5F8-4BFD-F4589BC2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E7918-F2EC-0B6F-9C2C-122CA6C5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65A841-5704-A098-246A-13CE57B75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D76BB-615D-3CF4-F580-9C8F33E87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D2588-D8C9-FEA4-80B4-85D3E0C5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F390D-DF52-B81F-EF6E-9BE9FEEF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65D9C-486E-DB91-C00E-54C2EAF7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F5AC-16E6-4710-47EA-41A18610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45D5-CBB4-1306-6225-882A754AA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033E7-8622-F28E-A4BA-80FA3B3C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D7DC5-7BD0-19AD-0189-50CF79F1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8661E-6465-DCD2-E6EE-6D5B0FC0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1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3F31-4970-4A41-1FE1-EA968745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24427-90A0-7E3F-217F-E0A4A8EB8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0807E-D065-022B-3712-79C97C56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4D982-7F8C-367A-8AEC-0FD783D92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7210E-E014-1E11-3219-82792028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6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90E8-D7E4-82C1-1BFE-07A124D4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B32F5-484A-E4CA-98EF-1D73BC2BB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126AF-5ABC-DBF3-C10F-7B24862A9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0B158-1CE3-D8F8-B02B-6B15C58C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311A4-474C-F196-062D-2DB31F1E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B1CD8-3E58-AB3E-C59B-B133119B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9B43-9FA9-54E8-941A-92B033D9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9F005-4800-062B-577F-82D38931C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42AC6-FE6D-BA35-3242-757DBB744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8A9C7-722A-6834-72F8-708C5F7FC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F395E-85CB-8715-F9F6-BD0AD6254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9439C-FAFC-8BE7-D799-9053F6BB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C095F-0629-46A9-F81F-0DF38FC9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A06BD-2154-C3FC-2C3F-FF551AA1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2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BB58-F3B9-9D7D-3C30-5352A30D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F9F44-5136-7511-29E4-A52166F4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685ED-6CD2-E1D6-C3C3-71B82E88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C434C-7C66-A9CB-7F15-1E061ADD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3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C1969-67F8-9AF2-6924-0852FD5C2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15B8A-4733-DFA5-15C9-08A98464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B1847-0FBD-E82D-EAAC-F72034CC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6C8A-B195-66B6-422E-61B4C8AEF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9799-90BB-4137-4BE1-7957811C0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F3838-BBEB-8998-1EEA-35C04C32A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6767D-D00E-2E1F-A146-9111A256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B959C-5937-3A76-0B52-996EF9E9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48A55-766D-6FE7-BF18-E26677B9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5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DF39-D8EE-5287-F8C5-641AA9DD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8E37C-31C2-4819-BCC2-17B956FDB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E1DF9-7DEE-6BC2-2676-CA348A822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64C88-229F-D500-6714-622DB6F7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245CD-8993-BDAF-0F55-67293F6B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20875-9B10-EA27-6CD0-0D4BD26D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D0A68-E5E7-B7F4-6577-41A9C185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88274-FD9C-BDFA-8D18-5741D9FF5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570C6-6A28-C0E7-8CEA-828425290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4E876-01CD-46EC-9BEF-73CD9A7D851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D5AE3-F508-0586-A479-FEEA8BDB4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37835-6C14-D036-9949-0C0A3F99E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microsoft.com/office/2017/06/relationships/model3d" Target="../media/model3d1.glb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tytthaspis-sedecimpunctata-b14201002b5e4a22957819204be935d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microsoft.com/office/2017/06/relationships/model3d" Target="../media/model3d1.glb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microsoft.com/office/2017/06/relationships/model3d" Target="../media/model3d1.glb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microsoft.com/office/2017/06/relationships/model3d" Target="../media/model3d1.glb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microsoft.com/office/2017/06/relationships/model3d" Target="../media/model3d1.glb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microsoft.com/office/2017/06/relationships/model3d" Target="../media/model3d1.glb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F5F9E3-E8FD-EB69-D55D-5E83CCCA1B8A}"/>
              </a:ext>
            </a:extLst>
          </p:cNvPr>
          <p:cNvSpPr/>
          <p:nvPr/>
        </p:nvSpPr>
        <p:spPr>
          <a:xfrm>
            <a:off x="4284422" y="0"/>
            <a:ext cx="836710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01E1D4-6E5A-B269-6EA0-667874FD294B}"/>
              </a:ext>
            </a:extLst>
          </p:cNvPr>
          <p:cNvGrpSpPr/>
          <p:nvPr/>
        </p:nvGrpSpPr>
        <p:grpSpPr>
          <a:xfrm>
            <a:off x="12192000" y="0"/>
            <a:ext cx="10609231" cy="6858000"/>
            <a:chOff x="-40640" y="0"/>
            <a:chExt cx="10609231" cy="6858000"/>
          </a:xfrm>
        </p:grpSpPr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010E3B47-AF84-FDF3-CCE9-B72117AAB56F}"/>
                </a:ext>
              </a:extLst>
            </p:cNvPr>
            <p:cNvSpPr/>
            <p:nvPr/>
          </p:nvSpPr>
          <p:spPr>
            <a:xfrm>
              <a:off x="4350671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27522906-7AF5-68F0-C518-BE48D3BBEC22}"/>
                </a:ext>
              </a:extLst>
            </p:cNvPr>
            <p:cNvSpPr/>
            <p:nvPr/>
          </p:nvSpPr>
          <p:spPr>
            <a:xfrm>
              <a:off x="-40640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5AC3F8-A987-89DE-2B3A-0688F7A52107}"/>
                </a:ext>
              </a:extLst>
            </p:cNvPr>
            <p:cNvSpPr txBox="1"/>
            <p:nvPr/>
          </p:nvSpPr>
          <p:spPr>
            <a:xfrm>
              <a:off x="1537049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22C1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kumimoji="0" lang="id-ID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22C1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CB81CE-62F4-D52F-67FF-A10DFBB276B0}"/>
                </a:ext>
              </a:extLst>
            </p:cNvPr>
            <p:cNvSpPr txBox="1"/>
            <p:nvPr/>
          </p:nvSpPr>
          <p:spPr>
            <a:xfrm>
              <a:off x="1745329" y="1901889"/>
              <a:ext cx="31300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22C1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Ladybugs are beneficial insects for gardens and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C60B34-1B1B-08D1-1BC0-12C27B408141}"/>
                </a:ext>
              </a:extLst>
            </p:cNvPr>
            <p:cNvSpPr txBox="1"/>
            <p:nvPr/>
          </p:nvSpPr>
          <p:spPr>
            <a:xfrm>
              <a:off x="5923569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2DDE68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kumimoji="0" lang="id-ID" sz="3600" b="1" i="0" u="none" strike="noStrike" kern="1200" cap="none" spc="0" normalizeH="0" baseline="-25000" noProof="0" dirty="0">
                <a:ln>
                  <a:noFill/>
                </a:ln>
                <a:solidFill>
                  <a:srgbClr val="2DDE6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A8D7197-C876-8033-8095-A3171A120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3111" y="3939893"/>
              <a:ext cx="1806463" cy="1806463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6B7FF73-BE59-45B2-5C78-B0CA7AC2A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05820" y="3906217"/>
              <a:ext cx="1979009" cy="197900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7F7DA9-27C1-D846-03D7-9F1EF269F8F1}"/>
                </a:ext>
              </a:extLst>
            </p:cNvPr>
            <p:cNvSpPr txBox="1"/>
            <p:nvPr/>
          </p:nvSpPr>
          <p:spPr>
            <a:xfrm>
              <a:off x="5826760" y="1890875"/>
              <a:ext cx="3922542" cy="1819917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DDE68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When threatened, ladybugs can secrete a yellow, foul-tasting fluid from their joints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0" y="0"/>
            <a:ext cx="6217920" cy="685800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40" h="6858000">
                <a:moveTo>
                  <a:pt x="0" y="0"/>
                </a:moveTo>
                <a:lnTo>
                  <a:pt x="4835940" y="0"/>
                </a:lnTo>
                <a:lnTo>
                  <a:pt x="35395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6549" y="168696"/>
              <a:ext cx="7104324" cy="544728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104324" cy="5447282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7329826" ay="-3151556" az="-77035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684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6549" y="168696"/>
                <a:ext cx="7104324" cy="5447282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610E5C-8CC5-6A30-FE82-8DD9BC4EA4AF}"/>
              </a:ext>
            </a:extLst>
          </p:cNvPr>
          <p:cNvSpPr txBox="1"/>
          <p:nvPr/>
        </p:nvSpPr>
        <p:spPr>
          <a:xfrm>
            <a:off x="930374" y="2892337"/>
            <a:ext cx="3104492" cy="129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ECFFFE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FFFE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epresent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ECFFFE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FFFE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 diverse group of beetles, with over 5,000 known species worldwide.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ECFFF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648865-7256-A3C3-F199-6524D8431425}"/>
              </a:ext>
            </a:extLst>
          </p:cNvPr>
          <p:cNvSpPr txBox="1"/>
          <p:nvPr/>
        </p:nvSpPr>
        <p:spPr>
          <a:xfrm>
            <a:off x="1058047" y="2289636"/>
            <a:ext cx="2849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srgbClr val="ECFFFE"/>
                </a:solidFill>
                <a:effectLst/>
                <a:uLnTx/>
                <a:uFillTx/>
                <a:latin typeface="Gang of Three" panose="02000000000000000000" pitchFamily="2" charset="0"/>
                <a:ea typeface="Roboto" panose="02000000000000000000" pitchFamily="2" charset="0"/>
                <a:cs typeface="Rubik" pitchFamily="2" charset="-79"/>
              </a:rPr>
              <a:t>ladyBugs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CFFFE"/>
              </a:solidFill>
              <a:effectLst/>
              <a:uLnTx/>
              <a:uFillTx/>
              <a:latin typeface="Gang of Three" panose="02000000000000000000" pitchFamily="2" charset="0"/>
              <a:ea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5113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41282-C28A-AE0F-CF2D-F987BB6CFDF4}"/>
              </a:ext>
            </a:extLst>
          </p:cNvPr>
          <p:cNvGrpSpPr/>
          <p:nvPr/>
        </p:nvGrpSpPr>
        <p:grpSpPr>
          <a:xfrm>
            <a:off x="-17574273" y="0"/>
            <a:ext cx="19391853" cy="6858000"/>
            <a:chOff x="4391311" y="0"/>
            <a:chExt cx="19391853" cy="6858000"/>
          </a:xfrm>
        </p:grpSpPr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B16B173D-897A-7ACD-6301-62CB254A837E}"/>
                </a:ext>
              </a:extLst>
            </p:cNvPr>
            <p:cNvSpPr/>
            <p:nvPr/>
          </p:nvSpPr>
          <p:spPr>
            <a:xfrm>
              <a:off x="17565244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D3043AD7-05DB-A19F-808C-7657DF5CD773}"/>
                </a:ext>
              </a:extLst>
            </p:cNvPr>
            <p:cNvSpPr/>
            <p:nvPr/>
          </p:nvSpPr>
          <p:spPr>
            <a:xfrm>
              <a:off x="13173933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9B89ECD-53AC-FB98-76A4-0174F5ECA307}"/>
                </a:ext>
              </a:extLst>
            </p:cNvPr>
            <p:cNvSpPr/>
            <p:nvPr/>
          </p:nvSpPr>
          <p:spPr>
            <a:xfrm>
              <a:off x="8782622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7B9987A-F348-E119-D22F-308A6376BD54}"/>
                </a:ext>
              </a:extLst>
            </p:cNvPr>
            <p:cNvSpPr/>
            <p:nvPr/>
          </p:nvSpPr>
          <p:spPr>
            <a:xfrm>
              <a:off x="4391311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6165A-91C2-99E5-0340-B31199E265E6}"/>
                </a:ext>
              </a:extLst>
            </p:cNvPr>
            <p:cNvSpPr txBox="1"/>
            <p:nvPr/>
          </p:nvSpPr>
          <p:spPr>
            <a:xfrm>
              <a:off x="59893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A6FBF4-D4D8-28C3-B58D-68F2A0115339}"/>
                </a:ext>
              </a:extLst>
            </p:cNvPr>
            <p:cNvSpPr txBox="1"/>
            <p:nvPr/>
          </p:nvSpPr>
          <p:spPr>
            <a:xfrm>
              <a:off x="14717772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Hibernation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B7910-8ABB-A03E-0E39-EDCDD439689C}"/>
                </a:ext>
              </a:extLst>
            </p:cNvPr>
            <p:cNvSpPr txBox="1"/>
            <p:nvPr/>
          </p:nvSpPr>
          <p:spPr>
            <a:xfrm>
              <a:off x="19081998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Longevity</a:t>
              </a:r>
              <a:endParaRPr lang="id-ID" sz="3600" b="1" baseline="-25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B7C44-BBA2-6862-7BA2-36D954786B9F}"/>
                </a:ext>
              </a:extLst>
            </p:cNvPr>
            <p:cNvSpPr txBox="1"/>
            <p:nvPr/>
          </p:nvSpPr>
          <p:spPr>
            <a:xfrm>
              <a:off x="6096000" y="1901889"/>
              <a:ext cx="31300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rgbClr val="37415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are beneficial insects for gardens and</a:t>
              </a:r>
              <a:endParaRPr lang="en-US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B81667-162B-2FA0-00BE-432A08337CFF}"/>
                </a:ext>
              </a:extLst>
            </p:cNvPr>
            <p:cNvSpPr txBox="1"/>
            <p:nvPr/>
          </p:nvSpPr>
          <p:spPr>
            <a:xfrm>
              <a:off x="10183540" y="1901889"/>
              <a:ext cx="3922542" cy="1815882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en-US" sz="2800" b="0" i="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When threatened, ladybugs can secrete a yellow, foul-tasting fluid from their joints</a:t>
              </a:r>
              <a:endPara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7DE9EE-120C-94DB-563D-A8C439C947E8}"/>
                </a:ext>
              </a:extLst>
            </p:cNvPr>
            <p:cNvSpPr txBox="1"/>
            <p:nvPr/>
          </p:nvSpPr>
          <p:spPr>
            <a:xfrm>
              <a:off x="14920634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3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often hibernate in large groups during the winter</a:t>
              </a:r>
              <a:endParaRPr lang="en-US" sz="28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958A32-B70F-30CD-D421-EAFA844B3CE0}"/>
                </a:ext>
              </a:extLst>
            </p:cNvPr>
            <p:cNvSpPr txBox="1"/>
            <p:nvPr/>
          </p:nvSpPr>
          <p:spPr>
            <a:xfrm>
              <a:off x="19332951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4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On average, they may live for several weeks to a few months.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734BB-7C7A-DC9D-DD22-A1C97BE11BC2}"/>
                </a:ext>
              </a:extLst>
            </p:cNvPr>
            <p:cNvSpPr txBox="1"/>
            <p:nvPr/>
          </p:nvSpPr>
          <p:spPr>
            <a:xfrm>
              <a:off x="103555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lang="id-ID" sz="36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AD5B76B-88E1-2B66-0B9A-AAD8056D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5062" y="3939893"/>
              <a:ext cx="1806463" cy="1806463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47DAB3A-855A-F6BE-0037-8D1E61C8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37771" y="3906217"/>
              <a:ext cx="1979009" cy="197900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4BE6347-7965-3FA7-9FD5-67388667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77347" y="4187500"/>
              <a:ext cx="1623011" cy="1623011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673EBD3B-CDB6-195A-394E-A58D39932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051502" y="4091065"/>
              <a:ext cx="1815883" cy="181588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-1" y="0"/>
            <a:ext cx="16576431" cy="685800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40" h="6858000">
                <a:moveTo>
                  <a:pt x="0" y="0"/>
                </a:moveTo>
                <a:lnTo>
                  <a:pt x="4835940" y="0"/>
                </a:lnTo>
                <a:lnTo>
                  <a:pt x="35395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2250319"/>
                  </p:ext>
                </p:extLst>
              </p:nvPr>
            </p:nvGraphicFramePr>
            <p:xfrm rot="10800000">
              <a:off x="3982005" y="2368956"/>
              <a:ext cx="4649037" cy="3444217"/>
            </p:xfrm>
            <a:graphic>
              <a:graphicData uri="http://schemas.microsoft.com/office/drawing/2017/model3d">
                <am3d:model3d r:embed="rId11">
                  <am3d:spPr>
                    <a:xfrm rot="10800000">
                      <a:off x="0" y="0"/>
                      <a:ext cx="4649037" cy="3444217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5389469" ay="-4173404" az="541127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8659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0800000">
                <a:off x="3982005" y="2368956"/>
                <a:ext cx="4649037" cy="344421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5A30454-7515-852B-249D-BB909C260825}"/>
              </a:ext>
            </a:extLst>
          </p:cNvPr>
          <p:cNvSpPr txBox="1"/>
          <p:nvPr/>
        </p:nvSpPr>
        <p:spPr>
          <a:xfrm>
            <a:off x="1396531" y="1422836"/>
            <a:ext cx="9398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solidFill>
                  <a:schemeClr val="accent4"/>
                </a:solidFill>
                <a:latin typeface="Gang of Three" panose="02000000000000000000" pitchFamily="2" charset="0"/>
                <a:ea typeface="Roboto" panose="02000000000000000000" pitchFamily="2" charset="0"/>
                <a:cs typeface="Rubik" pitchFamily="2" charset="-79"/>
              </a:rPr>
              <a:t>A REMARKABLE FELLA</a:t>
            </a:r>
            <a:endParaRPr lang="en-US" sz="5400" dirty="0">
              <a:solidFill>
                <a:schemeClr val="accent4"/>
              </a:solidFill>
              <a:latin typeface="Gang of Three" panose="02000000000000000000" pitchFamily="2" charset="0"/>
              <a:ea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147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97C4BE-1385-76DB-EA8D-F433B1F1F359}"/>
              </a:ext>
            </a:extLst>
          </p:cNvPr>
          <p:cNvSpPr txBox="1"/>
          <p:nvPr/>
        </p:nvSpPr>
        <p:spPr>
          <a:xfrm>
            <a:off x="1854317" y="460793"/>
            <a:ext cx="7798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400" dirty="0"/>
              <a:t>I found this nice </a:t>
            </a:r>
            <a:r>
              <a:rPr lang="pl-PL" sz="1400" b="1" dirty="0"/>
              <a:t>GLB model </a:t>
            </a:r>
            <a:r>
              <a:rPr lang="pl-PL" sz="1400" dirty="0"/>
              <a:t>here:</a:t>
            </a:r>
          </a:p>
          <a:p>
            <a:pPr algn="ctr"/>
            <a:r>
              <a:rPr lang="pl-PL" sz="1400" dirty="0">
                <a:hlinkClick r:id="rId3"/>
              </a:rPr>
              <a:t>https://sketchfab.com/3d-models/tytthaspis-sedecimpunctata-b14201002b5e4a22957819204be935d0</a:t>
            </a:r>
            <a:r>
              <a:rPr lang="pl-PL" sz="1400" dirty="0"/>
              <a:t>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9190F91E-DEAD-29CE-D0DD-820DBED925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5431528"/>
                  </p:ext>
                </p:extLst>
              </p:nvPr>
            </p:nvGraphicFramePr>
            <p:xfrm>
              <a:off x="3059468" y="2510535"/>
              <a:ext cx="5111880" cy="23512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111880" cy="2351274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2432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9190F91E-DEAD-29CE-D0DD-820DBED925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9468" y="2510535"/>
                <a:ext cx="5111880" cy="23512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60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35CAD2-9C57-7A8E-71E2-BB497E682F86}"/>
              </a:ext>
            </a:extLst>
          </p:cNvPr>
          <p:cNvSpPr/>
          <p:nvPr/>
        </p:nvSpPr>
        <p:spPr>
          <a:xfrm>
            <a:off x="39679" y="0"/>
            <a:ext cx="621792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93DD2B-E6A0-03B6-F54C-83FA0A9DB7B7}"/>
              </a:ext>
            </a:extLst>
          </p:cNvPr>
          <p:cNvGrpSpPr/>
          <p:nvPr/>
        </p:nvGrpSpPr>
        <p:grpSpPr>
          <a:xfrm>
            <a:off x="4333240" y="0"/>
            <a:ext cx="10609231" cy="6858000"/>
            <a:chOff x="-40640" y="0"/>
            <a:chExt cx="10609231" cy="6858000"/>
          </a:xfrm>
        </p:grpSpPr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AC79A376-20BE-1EB4-73B4-2364BB11B3A6}"/>
                </a:ext>
              </a:extLst>
            </p:cNvPr>
            <p:cNvSpPr/>
            <p:nvPr/>
          </p:nvSpPr>
          <p:spPr>
            <a:xfrm>
              <a:off x="4350671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D3970B3D-50C8-7231-A284-3F83747BE95E}"/>
                </a:ext>
              </a:extLst>
            </p:cNvPr>
            <p:cNvSpPr/>
            <p:nvPr/>
          </p:nvSpPr>
          <p:spPr>
            <a:xfrm>
              <a:off x="-40640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80A2EB-1B6E-EBFE-3B6B-C640FDA8FC4F}"/>
                </a:ext>
              </a:extLst>
            </p:cNvPr>
            <p:cNvSpPr txBox="1"/>
            <p:nvPr/>
          </p:nvSpPr>
          <p:spPr>
            <a:xfrm>
              <a:off x="1537049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22C1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kumimoji="0" lang="id-ID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22C1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F36201-DF38-2693-7F46-4978ED92B82E}"/>
                </a:ext>
              </a:extLst>
            </p:cNvPr>
            <p:cNvSpPr txBox="1"/>
            <p:nvPr/>
          </p:nvSpPr>
          <p:spPr>
            <a:xfrm>
              <a:off x="1745329" y="1901889"/>
              <a:ext cx="31300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22C1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Ladybugs are beneficial insects for gardens and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30D831-ECCD-15AC-A10A-9E3ECDE54DC3}"/>
                </a:ext>
              </a:extLst>
            </p:cNvPr>
            <p:cNvSpPr txBox="1"/>
            <p:nvPr/>
          </p:nvSpPr>
          <p:spPr>
            <a:xfrm>
              <a:off x="5923569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2DDE68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kumimoji="0" lang="id-ID" sz="3600" b="1" i="0" u="none" strike="noStrike" kern="1200" cap="none" spc="0" normalizeH="0" baseline="-25000" noProof="0" dirty="0">
                <a:ln>
                  <a:noFill/>
                </a:ln>
                <a:solidFill>
                  <a:srgbClr val="2DDE6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8E96563-8D2D-82F2-B3C9-1E8E47228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3111" y="3939893"/>
              <a:ext cx="1806463" cy="1806463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B44EAFC-514B-AA19-3C4D-8E9DB32C1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05820" y="3906217"/>
              <a:ext cx="1979009" cy="197900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310C38-8EB3-7282-E224-22B1030DD3AC}"/>
                </a:ext>
              </a:extLst>
            </p:cNvPr>
            <p:cNvSpPr txBox="1"/>
            <p:nvPr/>
          </p:nvSpPr>
          <p:spPr>
            <a:xfrm>
              <a:off x="5826760" y="1890875"/>
              <a:ext cx="3922542" cy="1819917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DDE68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When threatened, ladybugs can secrete a yellow, foul-tasting fluid from their joints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0" y="-15240"/>
            <a:ext cx="6217920" cy="687324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40" h="6858000">
                <a:moveTo>
                  <a:pt x="0" y="0"/>
                </a:moveTo>
                <a:lnTo>
                  <a:pt x="4835940" y="0"/>
                </a:lnTo>
                <a:lnTo>
                  <a:pt x="35395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851222"/>
                  </p:ext>
                </p:extLst>
              </p:nvPr>
            </p:nvGraphicFramePr>
            <p:xfrm>
              <a:off x="-660141" y="168696"/>
              <a:ext cx="7104324" cy="544728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104324" cy="5447282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7329826" ay="-3151556" az="-77035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684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0141" y="168696"/>
                <a:ext cx="7104324" cy="54472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53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14747C-83A9-81B1-AA29-BEBE381FFA27}"/>
              </a:ext>
            </a:extLst>
          </p:cNvPr>
          <p:cNvGrpSpPr/>
          <p:nvPr/>
        </p:nvGrpSpPr>
        <p:grpSpPr>
          <a:xfrm>
            <a:off x="-40640" y="0"/>
            <a:ext cx="10609231" cy="6858000"/>
            <a:chOff x="-40640" y="0"/>
            <a:chExt cx="10609231" cy="6858000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9B89ECD-53AC-FB98-76A4-0174F5ECA307}"/>
                </a:ext>
              </a:extLst>
            </p:cNvPr>
            <p:cNvSpPr/>
            <p:nvPr/>
          </p:nvSpPr>
          <p:spPr>
            <a:xfrm>
              <a:off x="4350671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7B9987A-F348-E119-D22F-308A6376BD54}"/>
                </a:ext>
              </a:extLst>
            </p:cNvPr>
            <p:cNvSpPr/>
            <p:nvPr/>
          </p:nvSpPr>
          <p:spPr>
            <a:xfrm>
              <a:off x="-40640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6165A-91C2-99E5-0340-B31199E265E6}"/>
                </a:ext>
              </a:extLst>
            </p:cNvPr>
            <p:cNvSpPr txBox="1"/>
            <p:nvPr/>
          </p:nvSpPr>
          <p:spPr>
            <a:xfrm>
              <a:off x="1537049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22C1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kumimoji="0" lang="id-ID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22C1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B7C44-BBA2-6862-7BA2-36D954786B9F}"/>
                </a:ext>
              </a:extLst>
            </p:cNvPr>
            <p:cNvSpPr txBox="1"/>
            <p:nvPr/>
          </p:nvSpPr>
          <p:spPr>
            <a:xfrm>
              <a:off x="1745329" y="1901889"/>
              <a:ext cx="31300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22C1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Ladybugs are beneficial insects for gardens and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734BB-7C7A-DC9D-DD22-A1C97BE11BC2}"/>
                </a:ext>
              </a:extLst>
            </p:cNvPr>
            <p:cNvSpPr txBox="1"/>
            <p:nvPr/>
          </p:nvSpPr>
          <p:spPr>
            <a:xfrm>
              <a:off x="5923569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2DDE68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kumimoji="0" lang="id-ID" sz="3600" b="1" i="0" u="none" strike="noStrike" kern="1200" cap="none" spc="0" normalizeH="0" baseline="-25000" noProof="0" dirty="0">
                <a:ln>
                  <a:noFill/>
                </a:ln>
                <a:solidFill>
                  <a:srgbClr val="2DDE6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AD5B76B-88E1-2B66-0B9A-AAD8056D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3111" y="3939893"/>
              <a:ext cx="1806463" cy="1806463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47DAB3A-855A-F6BE-0037-8D1E61C8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05820" y="3906217"/>
              <a:ext cx="1979009" cy="197900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8659AA-7049-498E-B1ED-2E7577C8B6F1}"/>
                </a:ext>
              </a:extLst>
            </p:cNvPr>
            <p:cNvSpPr txBox="1"/>
            <p:nvPr/>
          </p:nvSpPr>
          <p:spPr>
            <a:xfrm>
              <a:off x="5826760" y="1890875"/>
              <a:ext cx="3922542" cy="1819917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DDE68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When threatened, ladybugs can secrete a yellow, foul-tasting fluid from their joints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-40640" y="0"/>
            <a:ext cx="6217920" cy="685800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40" h="6858000">
                <a:moveTo>
                  <a:pt x="0" y="0"/>
                </a:moveTo>
                <a:lnTo>
                  <a:pt x="4835940" y="0"/>
                </a:lnTo>
                <a:lnTo>
                  <a:pt x="35395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0141" y="168696"/>
              <a:ext cx="7104324" cy="544728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104324" cy="5447282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7329826" ay="-3151556" az="-77035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684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0141" y="168696"/>
                <a:ext cx="7104324" cy="54472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13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8F72DDC-8EB0-75F0-1B40-8AD3D9361E90}"/>
              </a:ext>
            </a:extLst>
          </p:cNvPr>
          <p:cNvGrpSpPr/>
          <p:nvPr/>
        </p:nvGrpSpPr>
        <p:grpSpPr>
          <a:xfrm>
            <a:off x="-6580141" y="0"/>
            <a:ext cx="10609231" cy="6858000"/>
            <a:chOff x="12192000" y="-15240"/>
            <a:chExt cx="10609231" cy="6873240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9B89ECD-53AC-FB98-76A4-0174F5ECA307}"/>
                </a:ext>
              </a:extLst>
            </p:cNvPr>
            <p:cNvSpPr/>
            <p:nvPr/>
          </p:nvSpPr>
          <p:spPr>
            <a:xfrm>
              <a:off x="16583311" y="-15240"/>
              <a:ext cx="6217920" cy="687324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7B9987A-F348-E119-D22F-308A6376BD54}"/>
                </a:ext>
              </a:extLst>
            </p:cNvPr>
            <p:cNvSpPr/>
            <p:nvPr/>
          </p:nvSpPr>
          <p:spPr>
            <a:xfrm>
              <a:off x="12192000" y="-15240"/>
              <a:ext cx="6217920" cy="687324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6165A-91C2-99E5-0340-B31199E265E6}"/>
                </a:ext>
              </a:extLst>
            </p:cNvPr>
            <p:cNvSpPr txBox="1"/>
            <p:nvPr/>
          </p:nvSpPr>
          <p:spPr>
            <a:xfrm>
              <a:off x="13769689" y="960953"/>
              <a:ext cx="4236720" cy="64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22C1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kumimoji="0" lang="id-ID" sz="3600" b="1" i="0" u="none" strike="noStrike" kern="1200" cap="none" spc="0" normalizeH="0" baseline="-25000" noProof="0" dirty="0">
                <a:ln>
                  <a:noFill/>
                </a:ln>
                <a:solidFill>
                  <a:srgbClr val="022C1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B7C44-BBA2-6862-7BA2-36D954786B9F}"/>
                </a:ext>
              </a:extLst>
            </p:cNvPr>
            <p:cNvSpPr txBox="1"/>
            <p:nvPr/>
          </p:nvSpPr>
          <p:spPr>
            <a:xfrm>
              <a:off x="13977969" y="1890875"/>
              <a:ext cx="3130062" cy="1388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22C1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Ladybugs are beneficial insects for gardens and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B81667-162B-2FA0-00BE-432A08337CFF}"/>
                </a:ext>
              </a:extLst>
            </p:cNvPr>
            <p:cNvSpPr txBox="1"/>
            <p:nvPr/>
          </p:nvSpPr>
          <p:spPr>
            <a:xfrm>
              <a:off x="18085829" y="1890875"/>
              <a:ext cx="3922542" cy="1819917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DDE68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</a:rPr>
                <a:t>When threatened, ladybugs can secrete a yellow, foul-tasting fluid from their joints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734BB-7C7A-DC9D-DD22-A1C97BE11BC2}"/>
                </a:ext>
              </a:extLst>
            </p:cNvPr>
            <p:cNvSpPr txBox="1"/>
            <p:nvPr/>
          </p:nvSpPr>
          <p:spPr>
            <a:xfrm>
              <a:off x="18156209" y="960953"/>
              <a:ext cx="4236720" cy="64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2DDE68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kumimoji="0" lang="id-ID" sz="3600" b="1" i="0" u="none" strike="noStrike" kern="1200" cap="none" spc="0" normalizeH="0" baseline="-25000" noProof="0" dirty="0">
                <a:ln>
                  <a:noFill/>
                </a:ln>
                <a:solidFill>
                  <a:srgbClr val="2DDE68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AD5B76B-88E1-2B66-0B9A-AAD8056D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045751" y="3933408"/>
              <a:ext cx="1806463" cy="181047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47DAB3A-855A-F6BE-0037-8D1E61C8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438460" y="3899657"/>
              <a:ext cx="1979009" cy="198340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0" y="0"/>
            <a:ext cx="12215547" cy="685800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  <a:gd name="connsiteX0" fmla="*/ 0 w 4845280"/>
              <a:gd name="connsiteY0" fmla="*/ 0 h 6858000"/>
              <a:gd name="connsiteX1" fmla="*/ 4835940 w 4845280"/>
              <a:gd name="connsiteY1" fmla="*/ 0 h 6858000"/>
              <a:gd name="connsiteX2" fmla="*/ 4845280 w 4845280"/>
              <a:gd name="connsiteY2" fmla="*/ 6858000 h 6858000"/>
              <a:gd name="connsiteX3" fmla="*/ 0 w 4845280"/>
              <a:gd name="connsiteY3" fmla="*/ 6858000 h 6858000"/>
              <a:gd name="connsiteX4" fmla="*/ 0 w 48452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5280" h="6858000">
                <a:moveTo>
                  <a:pt x="0" y="0"/>
                </a:moveTo>
                <a:lnTo>
                  <a:pt x="4835940" y="0"/>
                </a:lnTo>
                <a:cubicBezTo>
                  <a:pt x="4839053" y="2286000"/>
                  <a:pt x="4842167" y="4572000"/>
                  <a:pt x="484528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5205912"/>
                  </p:ext>
                </p:extLst>
              </p:nvPr>
            </p:nvGraphicFramePr>
            <p:xfrm>
              <a:off x="210222" y="86189"/>
              <a:ext cx="7104324" cy="544728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104324" cy="5447282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7329826" ay="-3151556" az="-77035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684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222" y="86189"/>
                <a:ext cx="7104324" cy="54472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503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41282-C28A-AE0F-CF2D-F987BB6CFDF4}"/>
              </a:ext>
            </a:extLst>
          </p:cNvPr>
          <p:cNvGrpSpPr/>
          <p:nvPr/>
        </p:nvGrpSpPr>
        <p:grpSpPr>
          <a:xfrm>
            <a:off x="12192000" y="-15240"/>
            <a:ext cx="19391853" cy="6873240"/>
            <a:chOff x="4391311" y="0"/>
            <a:chExt cx="19391853" cy="6858000"/>
          </a:xfrm>
        </p:grpSpPr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B16B173D-897A-7ACD-6301-62CB254A837E}"/>
                </a:ext>
              </a:extLst>
            </p:cNvPr>
            <p:cNvSpPr/>
            <p:nvPr/>
          </p:nvSpPr>
          <p:spPr>
            <a:xfrm>
              <a:off x="17565244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D3043AD7-05DB-A19F-808C-7657DF5CD773}"/>
                </a:ext>
              </a:extLst>
            </p:cNvPr>
            <p:cNvSpPr/>
            <p:nvPr/>
          </p:nvSpPr>
          <p:spPr>
            <a:xfrm>
              <a:off x="13173933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9B89ECD-53AC-FB98-76A4-0174F5ECA307}"/>
                </a:ext>
              </a:extLst>
            </p:cNvPr>
            <p:cNvSpPr/>
            <p:nvPr/>
          </p:nvSpPr>
          <p:spPr>
            <a:xfrm>
              <a:off x="8782622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7B9987A-F348-E119-D22F-308A6376BD54}"/>
                </a:ext>
              </a:extLst>
            </p:cNvPr>
            <p:cNvSpPr/>
            <p:nvPr/>
          </p:nvSpPr>
          <p:spPr>
            <a:xfrm>
              <a:off x="4391311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6165A-91C2-99E5-0340-B31199E265E6}"/>
                </a:ext>
              </a:extLst>
            </p:cNvPr>
            <p:cNvSpPr txBox="1"/>
            <p:nvPr/>
          </p:nvSpPr>
          <p:spPr>
            <a:xfrm>
              <a:off x="59893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A6FBF4-D4D8-28C3-B58D-68F2A0115339}"/>
                </a:ext>
              </a:extLst>
            </p:cNvPr>
            <p:cNvSpPr txBox="1"/>
            <p:nvPr/>
          </p:nvSpPr>
          <p:spPr>
            <a:xfrm>
              <a:off x="14717772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Hibernation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B7910-8ABB-A03E-0E39-EDCDD439689C}"/>
                </a:ext>
              </a:extLst>
            </p:cNvPr>
            <p:cNvSpPr txBox="1"/>
            <p:nvPr/>
          </p:nvSpPr>
          <p:spPr>
            <a:xfrm>
              <a:off x="19081998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Longevity</a:t>
              </a:r>
              <a:endParaRPr lang="id-ID" sz="3600" b="1" baseline="-25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B7C44-BBA2-6862-7BA2-36D954786B9F}"/>
                </a:ext>
              </a:extLst>
            </p:cNvPr>
            <p:cNvSpPr txBox="1"/>
            <p:nvPr/>
          </p:nvSpPr>
          <p:spPr>
            <a:xfrm>
              <a:off x="6096000" y="1901889"/>
              <a:ext cx="31300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are beneficial insects for gardens and</a:t>
              </a:r>
              <a:endPara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B81667-162B-2FA0-00BE-432A08337CFF}"/>
                </a:ext>
              </a:extLst>
            </p:cNvPr>
            <p:cNvSpPr txBox="1"/>
            <p:nvPr/>
          </p:nvSpPr>
          <p:spPr>
            <a:xfrm>
              <a:off x="10183540" y="1901889"/>
              <a:ext cx="3922542" cy="1815882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en-US" sz="2800" b="0" i="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When threatened, ladybugs can secrete a yellow, foul-tasting fluid from their joints</a:t>
              </a:r>
              <a:endPara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7DE9EE-120C-94DB-563D-A8C439C947E8}"/>
                </a:ext>
              </a:extLst>
            </p:cNvPr>
            <p:cNvSpPr txBox="1"/>
            <p:nvPr/>
          </p:nvSpPr>
          <p:spPr>
            <a:xfrm>
              <a:off x="14920634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often hibernate in large groups during the winter</a:t>
              </a:r>
              <a:endPara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958A32-B70F-30CD-D421-EAFA844B3CE0}"/>
                </a:ext>
              </a:extLst>
            </p:cNvPr>
            <p:cNvSpPr txBox="1"/>
            <p:nvPr/>
          </p:nvSpPr>
          <p:spPr>
            <a:xfrm>
              <a:off x="19332951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4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On average, they may live for several weeks to a few months.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734BB-7C7A-DC9D-DD22-A1C97BE11BC2}"/>
                </a:ext>
              </a:extLst>
            </p:cNvPr>
            <p:cNvSpPr txBox="1"/>
            <p:nvPr/>
          </p:nvSpPr>
          <p:spPr>
            <a:xfrm>
              <a:off x="103555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lang="id-ID" sz="36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AD5B76B-88E1-2B66-0B9A-AAD8056D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5062" y="3939893"/>
              <a:ext cx="1806463" cy="1806463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47DAB3A-855A-F6BE-0037-8D1E61C8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37771" y="3906217"/>
              <a:ext cx="1979009" cy="197900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4BE6347-7965-3FA7-9FD5-67388667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77347" y="4187500"/>
              <a:ext cx="1623011" cy="1623011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673EBD3B-CDB6-195A-394E-A58D39932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051502" y="4091065"/>
              <a:ext cx="1815883" cy="181588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0" y="0"/>
            <a:ext cx="6217920" cy="685800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40" h="6858000">
                <a:moveTo>
                  <a:pt x="0" y="0"/>
                </a:moveTo>
                <a:lnTo>
                  <a:pt x="4835940" y="0"/>
                </a:lnTo>
                <a:lnTo>
                  <a:pt x="35395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8226721"/>
                  </p:ext>
                </p:extLst>
              </p:nvPr>
            </p:nvGraphicFramePr>
            <p:xfrm>
              <a:off x="4446550" y="168695"/>
              <a:ext cx="7104316" cy="544727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104316" cy="5447278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7329826" ay="-3151555" az="-770354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26849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46550" y="168695"/>
                <a:ext cx="7104316" cy="5447278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E610E5C-8CC5-6A30-FE82-8DD9BC4EA4AF}"/>
              </a:ext>
            </a:extLst>
          </p:cNvPr>
          <p:cNvSpPr txBox="1"/>
          <p:nvPr/>
        </p:nvSpPr>
        <p:spPr>
          <a:xfrm>
            <a:off x="930374" y="2892337"/>
            <a:ext cx="3104492" cy="129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b="0" i="0" dirty="0">
                <a:solidFill>
                  <a:schemeClr val="accent4"/>
                </a:solidFill>
                <a:effectLst/>
                <a:latin typeface="Söhne"/>
              </a:rPr>
              <a:t>R</a:t>
            </a:r>
            <a:r>
              <a:rPr lang="en-US" b="0" i="0" dirty="0">
                <a:solidFill>
                  <a:schemeClr val="accent4"/>
                </a:solidFill>
                <a:effectLst/>
                <a:latin typeface="Söhne"/>
              </a:rPr>
              <a:t>epresent</a:t>
            </a:r>
            <a:r>
              <a:rPr lang="pl-PL" dirty="0">
                <a:solidFill>
                  <a:schemeClr val="accent4"/>
                </a:solidFill>
                <a:latin typeface="Söhne"/>
              </a:rPr>
              <a:t>ing</a:t>
            </a:r>
            <a:r>
              <a:rPr lang="en-US" b="0" i="0" dirty="0">
                <a:solidFill>
                  <a:schemeClr val="accent4"/>
                </a:solidFill>
                <a:effectLst/>
                <a:latin typeface="Söhne"/>
              </a:rPr>
              <a:t> a diverse group of beetles, with over 5,000 known species worldwide.</a:t>
            </a:r>
            <a:endParaRPr lang="id-ID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648865-7256-A3C3-F199-6524D8431425}"/>
              </a:ext>
            </a:extLst>
          </p:cNvPr>
          <p:cNvSpPr txBox="1"/>
          <p:nvPr/>
        </p:nvSpPr>
        <p:spPr>
          <a:xfrm>
            <a:off x="1058047" y="2289636"/>
            <a:ext cx="2849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>
                <a:solidFill>
                  <a:schemeClr val="accent4"/>
                </a:solidFill>
                <a:latin typeface="Gang of Three" panose="02000000000000000000" pitchFamily="2" charset="0"/>
                <a:ea typeface="Roboto" panose="02000000000000000000" pitchFamily="2" charset="0"/>
                <a:cs typeface="Rubik" pitchFamily="2" charset="-79"/>
              </a:rPr>
              <a:t>ladyBugs</a:t>
            </a:r>
            <a:endParaRPr lang="en-US" sz="3600" dirty="0">
              <a:solidFill>
                <a:schemeClr val="accent4"/>
              </a:solidFill>
              <a:latin typeface="Gang of Three" panose="02000000000000000000" pitchFamily="2" charset="0"/>
              <a:ea typeface="Roboto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9903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41282-C28A-AE0F-CF2D-F987BB6CFDF4}"/>
              </a:ext>
            </a:extLst>
          </p:cNvPr>
          <p:cNvGrpSpPr/>
          <p:nvPr/>
        </p:nvGrpSpPr>
        <p:grpSpPr>
          <a:xfrm>
            <a:off x="4391311" y="0"/>
            <a:ext cx="19391853" cy="6858000"/>
            <a:chOff x="4391311" y="0"/>
            <a:chExt cx="19391853" cy="6858000"/>
          </a:xfrm>
        </p:grpSpPr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B16B173D-897A-7ACD-6301-62CB254A837E}"/>
                </a:ext>
              </a:extLst>
            </p:cNvPr>
            <p:cNvSpPr/>
            <p:nvPr/>
          </p:nvSpPr>
          <p:spPr>
            <a:xfrm>
              <a:off x="17565244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D3043AD7-05DB-A19F-808C-7657DF5CD773}"/>
                </a:ext>
              </a:extLst>
            </p:cNvPr>
            <p:cNvSpPr/>
            <p:nvPr/>
          </p:nvSpPr>
          <p:spPr>
            <a:xfrm>
              <a:off x="13173933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9B89ECD-53AC-FB98-76A4-0174F5ECA307}"/>
                </a:ext>
              </a:extLst>
            </p:cNvPr>
            <p:cNvSpPr/>
            <p:nvPr/>
          </p:nvSpPr>
          <p:spPr>
            <a:xfrm>
              <a:off x="8782622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7B9987A-F348-E119-D22F-308A6376BD54}"/>
                </a:ext>
              </a:extLst>
            </p:cNvPr>
            <p:cNvSpPr/>
            <p:nvPr/>
          </p:nvSpPr>
          <p:spPr>
            <a:xfrm>
              <a:off x="4391311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6165A-91C2-99E5-0340-B31199E265E6}"/>
                </a:ext>
              </a:extLst>
            </p:cNvPr>
            <p:cNvSpPr txBox="1"/>
            <p:nvPr/>
          </p:nvSpPr>
          <p:spPr>
            <a:xfrm>
              <a:off x="59893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A6FBF4-D4D8-28C3-B58D-68F2A0115339}"/>
                </a:ext>
              </a:extLst>
            </p:cNvPr>
            <p:cNvSpPr txBox="1"/>
            <p:nvPr/>
          </p:nvSpPr>
          <p:spPr>
            <a:xfrm>
              <a:off x="14717772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Hibernation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B7910-8ABB-A03E-0E39-EDCDD439689C}"/>
                </a:ext>
              </a:extLst>
            </p:cNvPr>
            <p:cNvSpPr txBox="1"/>
            <p:nvPr/>
          </p:nvSpPr>
          <p:spPr>
            <a:xfrm>
              <a:off x="19081998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Longevity</a:t>
              </a:r>
              <a:endParaRPr lang="id-ID" sz="3600" b="1" baseline="-25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B7C44-BBA2-6862-7BA2-36D954786B9F}"/>
                </a:ext>
              </a:extLst>
            </p:cNvPr>
            <p:cNvSpPr txBox="1"/>
            <p:nvPr/>
          </p:nvSpPr>
          <p:spPr>
            <a:xfrm>
              <a:off x="6096000" y="1901889"/>
              <a:ext cx="31300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are beneficial insects for gardens and</a:t>
              </a:r>
              <a:endPara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B81667-162B-2FA0-00BE-432A08337CFF}"/>
                </a:ext>
              </a:extLst>
            </p:cNvPr>
            <p:cNvSpPr txBox="1"/>
            <p:nvPr/>
          </p:nvSpPr>
          <p:spPr>
            <a:xfrm>
              <a:off x="10183540" y="1901889"/>
              <a:ext cx="3922542" cy="1815882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en-US" sz="2800" b="0" i="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When threatened, ladybugs can secrete a yellow, foul-tasting fluid from their joints</a:t>
              </a:r>
              <a:endPara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7DE9EE-120C-94DB-563D-A8C439C947E8}"/>
                </a:ext>
              </a:extLst>
            </p:cNvPr>
            <p:cNvSpPr txBox="1"/>
            <p:nvPr/>
          </p:nvSpPr>
          <p:spPr>
            <a:xfrm>
              <a:off x="14920634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often hibernate in large groups during the winter</a:t>
              </a:r>
              <a:endPara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958A32-B70F-30CD-D421-EAFA844B3CE0}"/>
                </a:ext>
              </a:extLst>
            </p:cNvPr>
            <p:cNvSpPr txBox="1"/>
            <p:nvPr/>
          </p:nvSpPr>
          <p:spPr>
            <a:xfrm>
              <a:off x="19332951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4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On average, they may live for several weeks to a few months.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734BB-7C7A-DC9D-DD22-A1C97BE11BC2}"/>
                </a:ext>
              </a:extLst>
            </p:cNvPr>
            <p:cNvSpPr txBox="1"/>
            <p:nvPr/>
          </p:nvSpPr>
          <p:spPr>
            <a:xfrm>
              <a:off x="103555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lang="id-ID" sz="36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AD5B76B-88E1-2B66-0B9A-AAD8056D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5062" y="3939893"/>
              <a:ext cx="1806463" cy="1806463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47DAB3A-855A-F6BE-0037-8D1E61C8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37771" y="3906217"/>
              <a:ext cx="1979009" cy="197900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4BE6347-7965-3FA7-9FD5-67388667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77347" y="4187500"/>
              <a:ext cx="1623011" cy="1623011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673EBD3B-CDB6-195A-394E-A58D39932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051502" y="4091065"/>
              <a:ext cx="1815883" cy="181588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0" y="0"/>
            <a:ext cx="6217920" cy="685800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40" h="6858000">
                <a:moveTo>
                  <a:pt x="0" y="0"/>
                </a:moveTo>
                <a:lnTo>
                  <a:pt x="4835940" y="0"/>
                </a:lnTo>
                <a:lnTo>
                  <a:pt x="35395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1813151"/>
                  </p:ext>
                </p:extLst>
              </p:nvPr>
            </p:nvGraphicFramePr>
            <p:xfrm>
              <a:off x="697919" y="1297193"/>
              <a:ext cx="3645146" cy="372894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645146" cy="3728942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1086" ay="-50983" az="547252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70389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7919" y="1297193"/>
                <a:ext cx="3645146" cy="37289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53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41282-C28A-AE0F-CF2D-F987BB6CFDF4}"/>
              </a:ext>
            </a:extLst>
          </p:cNvPr>
          <p:cNvGrpSpPr/>
          <p:nvPr/>
        </p:nvGrpSpPr>
        <p:grpSpPr>
          <a:xfrm>
            <a:off x="-15240" y="0"/>
            <a:ext cx="19391853" cy="6858000"/>
            <a:chOff x="4391311" y="0"/>
            <a:chExt cx="19391853" cy="6858000"/>
          </a:xfrm>
        </p:grpSpPr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B16B173D-897A-7ACD-6301-62CB254A837E}"/>
                </a:ext>
              </a:extLst>
            </p:cNvPr>
            <p:cNvSpPr/>
            <p:nvPr/>
          </p:nvSpPr>
          <p:spPr>
            <a:xfrm>
              <a:off x="17565244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D3043AD7-05DB-A19F-808C-7657DF5CD773}"/>
                </a:ext>
              </a:extLst>
            </p:cNvPr>
            <p:cNvSpPr/>
            <p:nvPr/>
          </p:nvSpPr>
          <p:spPr>
            <a:xfrm>
              <a:off x="13173933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9B89ECD-53AC-FB98-76A4-0174F5ECA307}"/>
                </a:ext>
              </a:extLst>
            </p:cNvPr>
            <p:cNvSpPr/>
            <p:nvPr/>
          </p:nvSpPr>
          <p:spPr>
            <a:xfrm>
              <a:off x="8782622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7B9987A-F348-E119-D22F-308A6376BD54}"/>
                </a:ext>
              </a:extLst>
            </p:cNvPr>
            <p:cNvSpPr/>
            <p:nvPr/>
          </p:nvSpPr>
          <p:spPr>
            <a:xfrm>
              <a:off x="4391311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6165A-91C2-99E5-0340-B31199E265E6}"/>
                </a:ext>
              </a:extLst>
            </p:cNvPr>
            <p:cNvSpPr txBox="1"/>
            <p:nvPr/>
          </p:nvSpPr>
          <p:spPr>
            <a:xfrm>
              <a:off x="59893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A6FBF4-D4D8-28C3-B58D-68F2A0115339}"/>
                </a:ext>
              </a:extLst>
            </p:cNvPr>
            <p:cNvSpPr txBox="1"/>
            <p:nvPr/>
          </p:nvSpPr>
          <p:spPr>
            <a:xfrm>
              <a:off x="14717772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Hibernation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B7910-8ABB-A03E-0E39-EDCDD439689C}"/>
                </a:ext>
              </a:extLst>
            </p:cNvPr>
            <p:cNvSpPr txBox="1"/>
            <p:nvPr/>
          </p:nvSpPr>
          <p:spPr>
            <a:xfrm>
              <a:off x="19081998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Longevity</a:t>
              </a:r>
              <a:endParaRPr lang="id-ID" sz="3600" b="1" baseline="-25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B7C44-BBA2-6862-7BA2-36D954786B9F}"/>
                </a:ext>
              </a:extLst>
            </p:cNvPr>
            <p:cNvSpPr txBox="1"/>
            <p:nvPr/>
          </p:nvSpPr>
          <p:spPr>
            <a:xfrm>
              <a:off x="6096000" y="1901889"/>
              <a:ext cx="31300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rgbClr val="37415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are beneficial insects for gardens and</a:t>
              </a:r>
              <a:endParaRPr lang="en-US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B81667-162B-2FA0-00BE-432A08337CFF}"/>
                </a:ext>
              </a:extLst>
            </p:cNvPr>
            <p:cNvSpPr txBox="1"/>
            <p:nvPr/>
          </p:nvSpPr>
          <p:spPr>
            <a:xfrm>
              <a:off x="10183540" y="1901889"/>
              <a:ext cx="3922542" cy="1815882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en-US" sz="2800" b="0" i="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When threatened, ladybugs can secrete a yellow, foul-tasting fluid from their joints</a:t>
              </a:r>
              <a:endPara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7DE9EE-120C-94DB-563D-A8C439C947E8}"/>
                </a:ext>
              </a:extLst>
            </p:cNvPr>
            <p:cNvSpPr txBox="1"/>
            <p:nvPr/>
          </p:nvSpPr>
          <p:spPr>
            <a:xfrm>
              <a:off x="14920634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often hibernate in large groups during the winter</a:t>
              </a:r>
              <a:endPara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958A32-B70F-30CD-D421-EAFA844B3CE0}"/>
                </a:ext>
              </a:extLst>
            </p:cNvPr>
            <p:cNvSpPr txBox="1"/>
            <p:nvPr/>
          </p:nvSpPr>
          <p:spPr>
            <a:xfrm>
              <a:off x="19332951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4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On average, they may live for several weeks to a few months.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734BB-7C7A-DC9D-DD22-A1C97BE11BC2}"/>
                </a:ext>
              </a:extLst>
            </p:cNvPr>
            <p:cNvSpPr txBox="1"/>
            <p:nvPr/>
          </p:nvSpPr>
          <p:spPr>
            <a:xfrm>
              <a:off x="103555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lang="id-ID" sz="36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AD5B76B-88E1-2B66-0B9A-AAD8056D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5062" y="3939893"/>
              <a:ext cx="1806463" cy="1806463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47DAB3A-855A-F6BE-0037-8D1E61C8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37771" y="3906217"/>
              <a:ext cx="1979009" cy="197900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4BE6347-7965-3FA7-9FD5-67388667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77347" y="4187500"/>
              <a:ext cx="1623011" cy="1623011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673EBD3B-CDB6-195A-394E-A58D39932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051502" y="4091065"/>
              <a:ext cx="1815883" cy="181588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0" y="0"/>
            <a:ext cx="6217920" cy="685800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40" h="6858000">
                <a:moveTo>
                  <a:pt x="0" y="0"/>
                </a:moveTo>
                <a:lnTo>
                  <a:pt x="4835940" y="0"/>
                </a:lnTo>
                <a:lnTo>
                  <a:pt x="35395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703267"/>
                  </p:ext>
                </p:extLst>
              </p:nvPr>
            </p:nvGraphicFramePr>
            <p:xfrm>
              <a:off x="844873" y="1620359"/>
              <a:ext cx="3123922" cy="297153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123922" cy="2971536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5225673" ay="-4170" az="-8219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4002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4873" y="1620359"/>
                <a:ext cx="3123922" cy="29715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48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41282-C28A-AE0F-CF2D-F987BB6CFDF4}"/>
              </a:ext>
            </a:extLst>
          </p:cNvPr>
          <p:cNvGrpSpPr/>
          <p:nvPr/>
        </p:nvGrpSpPr>
        <p:grpSpPr>
          <a:xfrm>
            <a:off x="-4404360" y="0"/>
            <a:ext cx="19391853" cy="6858000"/>
            <a:chOff x="4391311" y="0"/>
            <a:chExt cx="19391853" cy="6858000"/>
          </a:xfrm>
        </p:grpSpPr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B16B173D-897A-7ACD-6301-62CB254A837E}"/>
                </a:ext>
              </a:extLst>
            </p:cNvPr>
            <p:cNvSpPr/>
            <p:nvPr/>
          </p:nvSpPr>
          <p:spPr>
            <a:xfrm>
              <a:off x="17565244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D3043AD7-05DB-A19F-808C-7657DF5CD773}"/>
                </a:ext>
              </a:extLst>
            </p:cNvPr>
            <p:cNvSpPr/>
            <p:nvPr/>
          </p:nvSpPr>
          <p:spPr>
            <a:xfrm>
              <a:off x="13173933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9B89ECD-53AC-FB98-76A4-0174F5ECA307}"/>
                </a:ext>
              </a:extLst>
            </p:cNvPr>
            <p:cNvSpPr/>
            <p:nvPr/>
          </p:nvSpPr>
          <p:spPr>
            <a:xfrm>
              <a:off x="8782622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7B9987A-F348-E119-D22F-308A6376BD54}"/>
                </a:ext>
              </a:extLst>
            </p:cNvPr>
            <p:cNvSpPr/>
            <p:nvPr/>
          </p:nvSpPr>
          <p:spPr>
            <a:xfrm>
              <a:off x="4391311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6165A-91C2-99E5-0340-B31199E265E6}"/>
                </a:ext>
              </a:extLst>
            </p:cNvPr>
            <p:cNvSpPr txBox="1"/>
            <p:nvPr/>
          </p:nvSpPr>
          <p:spPr>
            <a:xfrm>
              <a:off x="59893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A6FBF4-D4D8-28C3-B58D-68F2A0115339}"/>
                </a:ext>
              </a:extLst>
            </p:cNvPr>
            <p:cNvSpPr txBox="1"/>
            <p:nvPr/>
          </p:nvSpPr>
          <p:spPr>
            <a:xfrm>
              <a:off x="14717772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Hibernation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B7910-8ABB-A03E-0E39-EDCDD439689C}"/>
                </a:ext>
              </a:extLst>
            </p:cNvPr>
            <p:cNvSpPr txBox="1"/>
            <p:nvPr/>
          </p:nvSpPr>
          <p:spPr>
            <a:xfrm>
              <a:off x="19081998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Longevity</a:t>
              </a:r>
              <a:endParaRPr lang="id-ID" sz="3600" b="1" baseline="-25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B7C44-BBA2-6862-7BA2-36D954786B9F}"/>
                </a:ext>
              </a:extLst>
            </p:cNvPr>
            <p:cNvSpPr txBox="1"/>
            <p:nvPr/>
          </p:nvSpPr>
          <p:spPr>
            <a:xfrm>
              <a:off x="6096000" y="1901889"/>
              <a:ext cx="31300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are beneficial insects for gardens and</a:t>
              </a:r>
              <a:endPara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B81667-162B-2FA0-00BE-432A08337CFF}"/>
                </a:ext>
              </a:extLst>
            </p:cNvPr>
            <p:cNvSpPr txBox="1"/>
            <p:nvPr/>
          </p:nvSpPr>
          <p:spPr>
            <a:xfrm>
              <a:off x="10183540" y="1901889"/>
              <a:ext cx="3922542" cy="1815882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en-US" sz="2800" b="0" i="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When threatened, ladybugs can secrete a yellow, foul-tasting fluid from their joints</a:t>
              </a:r>
              <a:endPara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7DE9EE-120C-94DB-563D-A8C439C947E8}"/>
                </a:ext>
              </a:extLst>
            </p:cNvPr>
            <p:cNvSpPr txBox="1"/>
            <p:nvPr/>
          </p:nvSpPr>
          <p:spPr>
            <a:xfrm>
              <a:off x="14920634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often hibernate in large groups during the winter</a:t>
              </a:r>
              <a:endPara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958A32-B70F-30CD-D421-EAFA844B3CE0}"/>
                </a:ext>
              </a:extLst>
            </p:cNvPr>
            <p:cNvSpPr txBox="1"/>
            <p:nvPr/>
          </p:nvSpPr>
          <p:spPr>
            <a:xfrm>
              <a:off x="19332951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4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On average, they may live for several weeks to a few months.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734BB-7C7A-DC9D-DD22-A1C97BE11BC2}"/>
                </a:ext>
              </a:extLst>
            </p:cNvPr>
            <p:cNvSpPr txBox="1"/>
            <p:nvPr/>
          </p:nvSpPr>
          <p:spPr>
            <a:xfrm>
              <a:off x="103555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lang="id-ID" sz="36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AD5B76B-88E1-2B66-0B9A-AAD8056D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5062" y="3939893"/>
              <a:ext cx="1806463" cy="1806463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47DAB3A-855A-F6BE-0037-8D1E61C8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37771" y="3906217"/>
              <a:ext cx="1979009" cy="197900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4BE6347-7965-3FA7-9FD5-67388667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77347" y="4187500"/>
              <a:ext cx="1623011" cy="1623011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673EBD3B-CDB6-195A-394E-A58D39932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051502" y="4091065"/>
              <a:ext cx="1815883" cy="181588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0" y="0"/>
            <a:ext cx="6217920" cy="685800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40" h="6858000">
                <a:moveTo>
                  <a:pt x="0" y="0"/>
                </a:moveTo>
                <a:lnTo>
                  <a:pt x="4835940" y="0"/>
                </a:lnTo>
                <a:lnTo>
                  <a:pt x="35395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1316981"/>
                  </p:ext>
                </p:extLst>
              </p:nvPr>
            </p:nvGraphicFramePr>
            <p:xfrm>
              <a:off x="1130381" y="1124055"/>
              <a:ext cx="3162017" cy="3371549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162017" cy="3371549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5506" ay="-1038459" az="-541845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400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0381" y="1124055"/>
                <a:ext cx="3162017" cy="33715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29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41282-C28A-AE0F-CF2D-F987BB6CFDF4}"/>
              </a:ext>
            </a:extLst>
          </p:cNvPr>
          <p:cNvGrpSpPr/>
          <p:nvPr/>
        </p:nvGrpSpPr>
        <p:grpSpPr>
          <a:xfrm>
            <a:off x="-8796033" y="0"/>
            <a:ext cx="19391853" cy="6858000"/>
            <a:chOff x="4391311" y="0"/>
            <a:chExt cx="19391853" cy="6858000"/>
          </a:xfrm>
        </p:grpSpPr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B16B173D-897A-7ACD-6301-62CB254A837E}"/>
                </a:ext>
              </a:extLst>
            </p:cNvPr>
            <p:cNvSpPr/>
            <p:nvPr/>
          </p:nvSpPr>
          <p:spPr>
            <a:xfrm>
              <a:off x="17565244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D3043AD7-05DB-A19F-808C-7657DF5CD773}"/>
                </a:ext>
              </a:extLst>
            </p:cNvPr>
            <p:cNvSpPr/>
            <p:nvPr/>
          </p:nvSpPr>
          <p:spPr>
            <a:xfrm>
              <a:off x="13173933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9B89ECD-53AC-FB98-76A4-0174F5ECA307}"/>
                </a:ext>
              </a:extLst>
            </p:cNvPr>
            <p:cNvSpPr/>
            <p:nvPr/>
          </p:nvSpPr>
          <p:spPr>
            <a:xfrm>
              <a:off x="8782622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87B9987A-F348-E119-D22F-308A6376BD54}"/>
                </a:ext>
              </a:extLst>
            </p:cNvPr>
            <p:cNvSpPr/>
            <p:nvPr/>
          </p:nvSpPr>
          <p:spPr>
            <a:xfrm>
              <a:off x="4391311" y="0"/>
              <a:ext cx="6217920" cy="6858000"/>
            </a:xfrm>
            <a:custGeom>
              <a:avLst/>
              <a:gdLst>
                <a:gd name="connsiteX0" fmla="*/ 0 w 3539576"/>
                <a:gd name="connsiteY0" fmla="*/ 0 h 6858000"/>
                <a:gd name="connsiteX1" fmla="*/ 3539576 w 3539576"/>
                <a:gd name="connsiteY1" fmla="*/ 0 h 6858000"/>
                <a:gd name="connsiteX2" fmla="*/ 3539576 w 3539576"/>
                <a:gd name="connsiteY2" fmla="*/ 6858000 h 6858000"/>
                <a:gd name="connsiteX3" fmla="*/ 0 w 3539576"/>
                <a:gd name="connsiteY3" fmla="*/ 6858000 h 6858000"/>
                <a:gd name="connsiteX4" fmla="*/ 0 w 3539576"/>
                <a:gd name="connsiteY4" fmla="*/ 0 h 6858000"/>
                <a:gd name="connsiteX0" fmla="*/ 0 w 4835940"/>
                <a:gd name="connsiteY0" fmla="*/ 0 h 6858000"/>
                <a:gd name="connsiteX1" fmla="*/ 4835940 w 4835940"/>
                <a:gd name="connsiteY1" fmla="*/ 0 h 6858000"/>
                <a:gd name="connsiteX2" fmla="*/ 3539576 w 4835940"/>
                <a:gd name="connsiteY2" fmla="*/ 6858000 h 6858000"/>
                <a:gd name="connsiteX3" fmla="*/ 0 w 4835940"/>
                <a:gd name="connsiteY3" fmla="*/ 6858000 h 6858000"/>
                <a:gd name="connsiteX4" fmla="*/ 0 w 483594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940" h="6858000">
                  <a:moveTo>
                    <a:pt x="0" y="0"/>
                  </a:moveTo>
                  <a:lnTo>
                    <a:pt x="4835940" y="0"/>
                  </a:lnTo>
                  <a:lnTo>
                    <a:pt x="353957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6165A-91C2-99E5-0340-B31199E265E6}"/>
                </a:ext>
              </a:extLst>
            </p:cNvPr>
            <p:cNvSpPr txBox="1"/>
            <p:nvPr/>
          </p:nvSpPr>
          <p:spPr>
            <a:xfrm>
              <a:off x="59893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Diet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A6FBF4-D4D8-28C3-B58D-68F2A0115339}"/>
                </a:ext>
              </a:extLst>
            </p:cNvPr>
            <p:cNvSpPr txBox="1"/>
            <p:nvPr/>
          </p:nvSpPr>
          <p:spPr>
            <a:xfrm>
              <a:off x="14717772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Hibernation</a:t>
              </a:r>
              <a:endParaRPr lang="id-ID" sz="36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B7910-8ABB-A03E-0E39-EDCDD439689C}"/>
                </a:ext>
              </a:extLst>
            </p:cNvPr>
            <p:cNvSpPr txBox="1"/>
            <p:nvPr/>
          </p:nvSpPr>
          <p:spPr>
            <a:xfrm>
              <a:off x="19081998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Longevity</a:t>
              </a:r>
              <a:endParaRPr lang="id-ID" sz="3600" b="1" baseline="-25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B7C44-BBA2-6862-7BA2-36D954786B9F}"/>
                </a:ext>
              </a:extLst>
            </p:cNvPr>
            <p:cNvSpPr txBox="1"/>
            <p:nvPr/>
          </p:nvSpPr>
          <p:spPr>
            <a:xfrm>
              <a:off x="6096000" y="1901889"/>
              <a:ext cx="313006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are beneficial insects for gardens and</a:t>
              </a:r>
              <a:endPara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B81667-162B-2FA0-00BE-432A08337CFF}"/>
                </a:ext>
              </a:extLst>
            </p:cNvPr>
            <p:cNvSpPr txBox="1"/>
            <p:nvPr/>
          </p:nvSpPr>
          <p:spPr>
            <a:xfrm>
              <a:off x="10183540" y="1901889"/>
              <a:ext cx="3922542" cy="1815882"/>
            </a:xfrm>
            <a:custGeom>
              <a:avLst/>
              <a:gdLst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31300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0 w 3130062"/>
                <a:gd name="connsiteY0" fmla="*/ 0 h 2246769"/>
                <a:gd name="connsiteX1" fmla="*/ 3130062 w 3130062"/>
                <a:gd name="connsiteY1" fmla="*/ 0 h 2246769"/>
                <a:gd name="connsiteX2" fmla="*/ 2596662 w 3130062"/>
                <a:gd name="connsiteY2" fmla="*/ 2246769 h 2246769"/>
                <a:gd name="connsiteX3" fmla="*/ 0 w 3130062"/>
                <a:gd name="connsiteY3" fmla="*/ 2246769 h 2246769"/>
                <a:gd name="connsiteX4" fmla="*/ 0 w 3130062"/>
                <a:gd name="connsiteY4" fmla="*/ 0 h 2246769"/>
                <a:gd name="connsiteX0" fmla="*/ 792480 w 3922542"/>
                <a:gd name="connsiteY0" fmla="*/ 0 h 2277249"/>
                <a:gd name="connsiteX1" fmla="*/ 3922542 w 3922542"/>
                <a:gd name="connsiteY1" fmla="*/ 0 h 2277249"/>
                <a:gd name="connsiteX2" fmla="*/ 3389142 w 3922542"/>
                <a:gd name="connsiteY2" fmla="*/ 2246769 h 2277249"/>
                <a:gd name="connsiteX3" fmla="*/ 0 w 3922542"/>
                <a:gd name="connsiteY3" fmla="*/ 2277249 h 2277249"/>
                <a:gd name="connsiteX4" fmla="*/ 792480 w 3922542"/>
                <a:gd name="connsiteY4" fmla="*/ 0 h 227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542" h="2277249">
                  <a:moveTo>
                    <a:pt x="792480" y="0"/>
                  </a:moveTo>
                  <a:lnTo>
                    <a:pt x="3922542" y="0"/>
                  </a:lnTo>
                  <a:lnTo>
                    <a:pt x="3389142" y="2246769"/>
                  </a:lnTo>
                  <a:lnTo>
                    <a:pt x="0" y="2277249"/>
                  </a:lnTo>
                  <a:lnTo>
                    <a:pt x="792480" y="0"/>
                  </a:lnTo>
                  <a:close/>
                </a:path>
              </a:pathLst>
            </a:cu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en-US" sz="2800" b="0" i="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When threatened, ladybugs can secrete a yellow, foul-tasting fluid from their joints</a:t>
              </a:r>
              <a:endPara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7DE9EE-120C-94DB-563D-A8C439C947E8}"/>
                </a:ext>
              </a:extLst>
            </p:cNvPr>
            <p:cNvSpPr txBox="1"/>
            <p:nvPr/>
          </p:nvSpPr>
          <p:spPr>
            <a:xfrm>
              <a:off x="14920634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3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Ladybugs often hibernate in large groups during the winter</a:t>
              </a:r>
              <a:endParaRPr lang="en-US" sz="28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958A32-B70F-30CD-D421-EAFA844B3CE0}"/>
                </a:ext>
              </a:extLst>
            </p:cNvPr>
            <p:cNvSpPr txBox="1"/>
            <p:nvPr/>
          </p:nvSpPr>
          <p:spPr>
            <a:xfrm>
              <a:off x="19332951" y="1901889"/>
              <a:ext cx="313006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0" i="0" dirty="0">
                  <a:solidFill>
                    <a:schemeClr val="accent4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On average, they may live for several weeks to a few months.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734BB-7C7A-DC9D-DD22-A1C97BE11BC2}"/>
                </a:ext>
              </a:extLst>
            </p:cNvPr>
            <p:cNvSpPr txBox="1"/>
            <p:nvPr/>
          </p:nvSpPr>
          <p:spPr>
            <a:xfrm>
              <a:off x="10355520" y="974028"/>
              <a:ext cx="423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Defense</a:t>
              </a:r>
              <a:endParaRPr lang="id-ID" sz="36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AD5B76B-88E1-2B66-0B9A-AAD8056D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5062" y="3939893"/>
              <a:ext cx="1806463" cy="1806463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47DAB3A-855A-F6BE-0037-8D1E61C8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37771" y="3906217"/>
              <a:ext cx="1979009" cy="197900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4BE6347-7965-3FA7-9FD5-67388667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77347" y="4187500"/>
              <a:ext cx="1623011" cy="1623011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673EBD3B-CDB6-195A-394E-A58D39932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051502" y="4091065"/>
              <a:ext cx="1815883" cy="181588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A132F7-A2D2-069A-477B-CCC645152968}"/>
              </a:ext>
            </a:extLst>
          </p:cNvPr>
          <p:cNvSpPr/>
          <p:nvPr/>
        </p:nvSpPr>
        <p:spPr>
          <a:xfrm>
            <a:off x="0" y="0"/>
            <a:ext cx="6217920" cy="6858000"/>
          </a:xfrm>
          <a:custGeom>
            <a:avLst/>
            <a:gdLst>
              <a:gd name="connsiteX0" fmla="*/ 0 w 3539576"/>
              <a:gd name="connsiteY0" fmla="*/ 0 h 6858000"/>
              <a:gd name="connsiteX1" fmla="*/ 3539576 w 3539576"/>
              <a:gd name="connsiteY1" fmla="*/ 0 h 6858000"/>
              <a:gd name="connsiteX2" fmla="*/ 3539576 w 3539576"/>
              <a:gd name="connsiteY2" fmla="*/ 6858000 h 6858000"/>
              <a:gd name="connsiteX3" fmla="*/ 0 w 3539576"/>
              <a:gd name="connsiteY3" fmla="*/ 6858000 h 6858000"/>
              <a:gd name="connsiteX4" fmla="*/ 0 w 3539576"/>
              <a:gd name="connsiteY4" fmla="*/ 0 h 6858000"/>
              <a:gd name="connsiteX0" fmla="*/ 0 w 4835940"/>
              <a:gd name="connsiteY0" fmla="*/ 0 h 6858000"/>
              <a:gd name="connsiteX1" fmla="*/ 4835940 w 4835940"/>
              <a:gd name="connsiteY1" fmla="*/ 0 h 6858000"/>
              <a:gd name="connsiteX2" fmla="*/ 3539576 w 4835940"/>
              <a:gd name="connsiteY2" fmla="*/ 6858000 h 6858000"/>
              <a:gd name="connsiteX3" fmla="*/ 0 w 4835940"/>
              <a:gd name="connsiteY3" fmla="*/ 6858000 h 6858000"/>
              <a:gd name="connsiteX4" fmla="*/ 0 w 483594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40" h="6858000">
                <a:moveTo>
                  <a:pt x="0" y="0"/>
                </a:moveTo>
                <a:lnTo>
                  <a:pt x="4835940" y="0"/>
                </a:lnTo>
                <a:lnTo>
                  <a:pt x="35395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7596834"/>
                  </p:ext>
                </p:extLst>
              </p:nvPr>
            </p:nvGraphicFramePr>
            <p:xfrm>
              <a:off x="1002241" y="2039220"/>
              <a:ext cx="3371550" cy="249532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371550" cy="2495328"/>
                    </a:xfrm>
                    <a:prstGeom prst="rect">
                      <a:avLst/>
                    </a:prstGeom>
                  </am3d:spPr>
                  <am3d:camera>
                    <am3d:pos x="0" y="0" z="70865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240" d="1000000"/>
                    <am3d:preTrans dx="-1693197" dy="6526801" dz="-4861421"/>
                    <am3d:scale>
                      <am3d:sx n="1000000" d="1000000"/>
                      <am3d:sy n="1000000" d="1000000"/>
                      <am3d:sz n="1000000" d="1000000"/>
                    </am3d:scale>
                    <am3d:rot ax="5389469" ay="-4173404" az="541127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400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B5ED0D5-A6DF-179E-9779-F88C5BC6FE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2241" y="2039220"/>
                <a:ext cx="3371550" cy="2495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48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2C10"/>
      </a:accent1>
      <a:accent2>
        <a:srgbClr val="2DDE68"/>
      </a:accent2>
      <a:accent3>
        <a:srgbClr val="01250C"/>
      </a:accent3>
      <a:accent4>
        <a:srgbClr val="ECFFFE"/>
      </a:accent4>
      <a:accent5>
        <a:srgbClr val="ECFFFE"/>
      </a:accent5>
      <a:accent6>
        <a:srgbClr val="022C1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401769C8-3FFF-4670-9633-C4B108A043CE}"/>
</file>

<file path=customXml/itemProps2.xml><?xml version="1.0" encoding="utf-8"?>
<ds:datastoreItem xmlns:ds="http://schemas.openxmlformats.org/officeDocument/2006/customXml" ds:itemID="{20A3602D-BF64-4ECB-8CB8-63E62554EB5C}"/>
</file>

<file path=customXml/itemProps3.xml><?xml version="1.0" encoding="utf-8"?>
<ds:datastoreItem xmlns:ds="http://schemas.openxmlformats.org/officeDocument/2006/customXml" ds:itemID="{A7ADFFA1-CD08-4E73-833E-1DE44802850F}"/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1635</Words>
  <Application>Microsoft Office PowerPoint</Application>
  <PresentationFormat>Widescreen</PresentationFormat>
  <Paragraphs>122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Gang of Three</vt:lpstr>
      <vt:lpstr>Roboto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</dc:creator>
  <cp:lastModifiedBy>Andrew P</cp:lastModifiedBy>
  <cp:revision>17</cp:revision>
  <dcterms:created xsi:type="dcterms:W3CDTF">2024-01-22T07:06:39Z</dcterms:created>
  <dcterms:modified xsi:type="dcterms:W3CDTF">2024-02-05T21:25:17Z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